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7" r:id="rId3"/>
  </p:sldMasterIdLst>
  <p:notesMasterIdLst>
    <p:notesMasterId r:id="rId15"/>
  </p:notesMasterIdLst>
  <p:sldIdLst>
    <p:sldId id="256" r:id="rId4"/>
    <p:sldId id="294" r:id="rId5"/>
    <p:sldId id="297" r:id="rId6"/>
    <p:sldId id="298" r:id="rId7"/>
    <p:sldId id="299" r:id="rId8"/>
    <p:sldId id="301" r:id="rId9"/>
    <p:sldId id="310" r:id="rId10"/>
    <p:sldId id="302" r:id="rId11"/>
    <p:sldId id="303" r:id="rId12"/>
    <p:sldId id="308" r:id="rId13"/>
    <p:sldId id="30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230" y="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Budget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Cost (USD)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5617-4B7F-ADDC-E06F6232051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5617-4B7F-ADDC-E06F6232051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5617-4B7F-ADDC-E06F6232051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5617-4B7F-ADDC-E06F6232051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5617-4B7F-ADDC-E06F6232051B}"/>
              </c:ext>
            </c:extLst>
          </c:dPt>
          <c:dLbls>
            <c:dLbl>
              <c:idx val="0"/>
              <c:layout>
                <c:manualLayout>
                  <c:x val="-8.3518614192706397E-2"/>
                  <c:y val="0.1603985664502987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17-4B7F-ADDC-E06F6232051B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Survey Distribution</c:v>
                </c:pt>
                <c:pt idx="1">
                  <c:v>Interview 
Transcription and 
Analysis</c:v>
                </c:pt>
                <c:pt idx="2">
                  <c:v>Case Study Visits</c:v>
                </c:pt>
                <c:pt idx="3">
                  <c:v>Data Analysis 
Software</c:v>
                </c:pt>
                <c:pt idx="4">
                  <c:v>Miscellaneous 
Expenses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 formatCode="#,##0">
                  <c:v>2500</c:v>
                </c:pt>
                <c:pt idx="1">
                  <c:v>3500</c:v>
                </c:pt>
                <c:pt idx="2">
                  <c:v>2500</c:v>
                </c:pt>
                <c:pt idx="3">
                  <c:v>1300</c:v>
                </c:pt>
                <c:pt idx="4">
                  <c:v>1800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45-498C-9D0E-C117067B322E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742098252065579"/>
          <c:y val="0.25884447226596502"/>
          <c:w val="0.16427588935894469"/>
          <c:h val="0.5666273642576670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0.31956</cdr:x>
      <cdr:y>0.21207</cdr:y>
    </cdr:from>
    <cdr:to>
      <cdr:x>0.40341</cdr:x>
      <cdr:y>0.2654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953DF2FA-2D8C-EA2B-FDDF-0323AC5D6A2E}"/>
            </a:ext>
          </a:extLst>
        </cdr:cNvPr>
        <cdr:cNvSpPr txBox="1"/>
      </cdr:nvSpPr>
      <cdr:spPr>
        <a:xfrm xmlns:a="http://schemas.openxmlformats.org/drawingml/2006/main">
          <a:off x="3484837" y="1181475"/>
          <a:ext cx="914400" cy="29708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0.47913</cdr:x>
      <cdr:y>0.21138</cdr:y>
    </cdr:from>
    <cdr:to>
      <cdr:x>0.56687</cdr:x>
      <cdr:y>0.28202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E9BD79B1-97E0-2CFB-E370-025E3808045A}"/>
            </a:ext>
          </a:extLst>
        </cdr:cNvPr>
        <cdr:cNvSpPr txBox="1"/>
      </cdr:nvSpPr>
      <cdr:spPr>
        <a:xfrm xmlns:a="http://schemas.openxmlformats.org/drawingml/2006/main">
          <a:off x="5224897" y="1177616"/>
          <a:ext cx="956840" cy="39353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600" b="1" dirty="0">
              <a:solidFill>
                <a:schemeClr val="bg1"/>
              </a:solidFill>
            </a:rPr>
            <a:t>$2500</a:t>
          </a:r>
        </a:p>
      </cdr:txBody>
    </cdr:sp>
  </cdr:relSizeAnchor>
  <cdr:relSizeAnchor xmlns:cdr="http://schemas.openxmlformats.org/drawingml/2006/chartDrawing">
    <cdr:from>
      <cdr:x>0.48762</cdr:x>
      <cdr:y>0.63453</cdr:y>
    </cdr:from>
    <cdr:to>
      <cdr:x>0.57147</cdr:x>
      <cdr:y>0.70655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3A54254F-A371-95FA-EEA5-E7CF273D1EE5}"/>
            </a:ext>
          </a:extLst>
        </cdr:cNvPr>
        <cdr:cNvSpPr txBox="1"/>
      </cdr:nvSpPr>
      <cdr:spPr>
        <a:xfrm xmlns:a="http://schemas.openxmlformats.org/drawingml/2006/main">
          <a:off x="5317495" y="3534994"/>
          <a:ext cx="914400" cy="40125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600" b="1" dirty="0">
              <a:solidFill>
                <a:schemeClr val="bg1"/>
              </a:solidFill>
            </a:rPr>
            <a:t>$3500</a:t>
          </a:r>
        </a:p>
      </cdr:txBody>
    </cdr:sp>
  </cdr:relSizeAnchor>
  <cdr:relSizeAnchor xmlns:cdr="http://schemas.openxmlformats.org/drawingml/2006/chartDrawing">
    <cdr:from>
      <cdr:x>0.32098</cdr:x>
      <cdr:y>0.6747</cdr:y>
    </cdr:from>
    <cdr:to>
      <cdr:x>0.40483</cdr:x>
      <cdr:y>0.83883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0A9F9895-6A2E-3699-8D52-F20E93DA3830}"/>
            </a:ext>
          </a:extLst>
        </cdr:cNvPr>
        <cdr:cNvSpPr txBox="1"/>
      </cdr:nvSpPr>
      <cdr:spPr>
        <a:xfrm xmlns:a="http://schemas.openxmlformats.org/drawingml/2006/main">
          <a:off x="3500270" y="3758771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0.29727</cdr:x>
      <cdr:y>0.64101</cdr:y>
    </cdr:from>
    <cdr:to>
      <cdr:x>0.38112</cdr:x>
      <cdr:y>0.7204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D101A38D-B331-B109-01F3-C0DE24C6D3EA}"/>
            </a:ext>
          </a:extLst>
        </cdr:cNvPr>
        <cdr:cNvSpPr txBox="1"/>
      </cdr:nvSpPr>
      <cdr:spPr>
        <a:xfrm xmlns:a="http://schemas.openxmlformats.org/drawingml/2006/main">
          <a:off x="3241768" y="3571118"/>
          <a:ext cx="914400" cy="44229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600" b="1" dirty="0">
              <a:solidFill>
                <a:schemeClr val="bg1"/>
              </a:solidFill>
            </a:rPr>
            <a:t>$2500</a:t>
          </a:r>
        </a:p>
      </cdr:txBody>
    </cdr:sp>
  </cdr:relSizeAnchor>
  <cdr:relSizeAnchor xmlns:cdr="http://schemas.openxmlformats.org/drawingml/2006/chartDrawing">
    <cdr:from>
      <cdr:x>0.21059</cdr:x>
      <cdr:y>0.37482</cdr:y>
    </cdr:from>
    <cdr:to>
      <cdr:x>0.29444</cdr:x>
      <cdr:y>0.44892</cdr:y>
    </cdr:to>
    <cdr:sp macro="" textlink="">
      <cdr:nvSpPr>
        <cdr:cNvPr id="7" name="TextBox 6">
          <a:extLst xmlns:a="http://schemas.openxmlformats.org/drawingml/2006/main">
            <a:ext uri="{FF2B5EF4-FFF2-40B4-BE49-F238E27FC236}">
              <a16:creationId xmlns:a16="http://schemas.microsoft.com/office/drawing/2014/main" id="{C29B95D1-730E-11B4-2B62-CA1DD2AD2414}"/>
            </a:ext>
          </a:extLst>
        </cdr:cNvPr>
        <cdr:cNvSpPr txBox="1"/>
      </cdr:nvSpPr>
      <cdr:spPr>
        <a:xfrm xmlns:a="http://schemas.openxmlformats.org/drawingml/2006/main">
          <a:off x="2296503" y="2088159"/>
          <a:ext cx="914400" cy="4128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600" b="1" dirty="0">
              <a:solidFill>
                <a:schemeClr val="bg1"/>
              </a:solidFill>
            </a:rPr>
            <a:t>$1300</a:t>
          </a:r>
        </a:p>
      </cdr:txBody>
    </cdr:sp>
  </cdr:relSizeAnchor>
  <cdr:relSizeAnchor xmlns:cdr="http://schemas.openxmlformats.org/drawingml/2006/chartDrawing">
    <cdr:from>
      <cdr:x>0.3323</cdr:x>
      <cdr:y>0.19407</cdr:y>
    </cdr:from>
    <cdr:to>
      <cdr:x>0.41615</cdr:x>
      <cdr:y>0.26748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9F1F1E15-6B66-CF85-28FA-EBFB1BF067F9}"/>
            </a:ext>
          </a:extLst>
        </cdr:cNvPr>
        <cdr:cNvSpPr txBox="1"/>
      </cdr:nvSpPr>
      <cdr:spPr>
        <a:xfrm xmlns:a="http://schemas.openxmlformats.org/drawingml/2006/main">
          <a:off x="3623733" y="1081161"/>
          <a:ext cx="914400" cy="4089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600" b="1" dirty="0">
              <a:solidFill>
                <a:schemeClr val="bg1"/>
              </a:solidFill>
            </a:rPr>
            <a:t>$1800</a:t>
          </a:r>
        </a:p>
      </cdr:txBody>
    </cdr:sp>
  </cdr:relSizeAnchor>
</c:userShapes>
</file>

<file path=ppt/media/image1.png>
</file>

<file path=ppt/media/image10.png>
</file>

<file path=ppt/media/image11.png>
</file>

<file path=ppt/media/image12.jpe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3B0B7-6E32-40CF-B6CA-683EF987188A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30CCC-4DC1-40F4-B5FD-52F11D0CE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404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1BD9B-7994-4A32-B142-AC0FFB96692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01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1BD9B-7994-4A32-B142-AC0FFB96692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66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F1BD9B-7994-4A32-B142-AC0FFB9669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3405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F1BD9B-7994-4A32-B142-AC0FFB9669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852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B0C15-13E4-62A5-7382-B09FF1A985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3701B4-98BB-F860-FB14-4E8C38805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49415-10B4-6482-D63F-2CA539D6D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54734-8664-9DDF-952C-672D8E314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EA851-C95C-7FD0-E284-BDD78F463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81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FAA20-9AFF-E74D-23D0-FAA4CDF3C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4F3D0C-777E-6D25-AE7A-7108856FCE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A54A5-BEDB-DBB0-40A0-45FAE5CF0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C175E-7DE6-BE72-C73E-518D8D1E7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2FA1A-C7D1-8FD0-24DE-665243206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80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9C82CA-38EE-7494-73C3-E26B6ED2F1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41109-7D73-E8E7-FFF9-FD511E41AC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78801-3A4B-4AC0-0936-0C8806995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23100-2C07-359D-91F4-302979006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F4699-B971-2E73-AA1A-F3E408CD6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2844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5734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1377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0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742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368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93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426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62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75203-B213-4DA8-6E5C-BDFF6834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C7AB7-3676-81DF-5359-0B0E66BAE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3E3FB-0E76-2F85-0D57-A34A9AA3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E5B5D-9C6A-FF89-3094-0BB732568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1B5C9-0362-04F7-1AE7-AC549D8EE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8340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6502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39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97123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834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809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354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9607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5877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09DD0-F600-42BC-8A9E-C39DFD35E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0B591-D9C9-4A02-A277-88DDC5E8A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52D34-3302-4269-AA92-1B841F964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41A54-8FA1-42A0-B95D-6207286F1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34407-F1A1-457C-88B8-1D0AA36AD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1614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9B8C-95D5-4AEE-8CC1-22FB83477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97363-FF18-4115-BD98-7E2189C7F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68B92-7BA9-486B-AE80-1DA56895F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BE988-9A26-4320-B91B-EAA343269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90795-78CE-46AC-877D-CDF7A7C8D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141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B209D-EB59-7D71-755E-494D02D9A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D620D-9809-0BE8-EAE6-1A47DFD56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BE631-34B9-F434-A8D2-A7B978D2C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DF864-A2FB-88F7-24E8-908738C86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80D68-19AE-6E97-9194-4AC560B13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2849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B6A54-EC1C-4447-8DE3-F076D48B6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97829-E4E1-4962-8CEE-54E72BD1E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4C4A1-DF4A-424D-B19A-24E72192D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99AE8-3EA3-4FCE-A166-8F28E8122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69B0C-BA6F-4523-8D0D-9BD29686F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146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1C5CF-ADA8-45FB-BB86-ECD8416C1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9D2A1-65A1-4511-BB3A-F1E6E2151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627CC-5C99-4062-9CCE-286A08629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DB375-65C7-4F94-8E57-3E51E7BAB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E3CE6-2CAA-493A-89E8-63C7E4FA9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280BC5-EADF-4906-A12A-DF6D813F3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0789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F1603-A2E8-4F5B-9C28-2BC7CD54E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D6993-85BC-4D67-AA03-05408914B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6E25C-82F7-47E5-BE15-6C08C7FB8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DA4D8-EF13-43A9-A3A1-E8E3D4BAE3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B2C89E-C518-4DED-95AB-D402CE2209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7808BE-CB19-478C-A53D-CCB6050F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445804-27C8-4EF6-B619-5064567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0BD802-C984-4BAE-A3F9-44892806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592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C55CC-8BAD-4413-8AA3-B5186E69D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D4184-B56E-4DF5-BD88-BADAC40EB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52A435-6233-48D6-A1D8-FDAEC9D55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AD282A-C127-463B-A851-2F50B5411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7052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A55701-CD08-4CCE-9733-1CB1F0DD5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7736EC-6287-40FE-B6B9-0D62F773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879F2-B044-4749-AD1E-3D365EEA9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695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45D8E-73B7-4C3E-BA6B-45E2ACBAA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6DB07-12D7-4B40-833C-923D27933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61C08-2363-454C-8152-9EC06E493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BB779-910A-4E45-ABD1-F16735AA1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576B8-39A5-4A21-9F20-A49F22E02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D8394-0641-4454-A8BF-F19BC2B87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11110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3906C-C4AD-407C-ABB8-331FD8F27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E7C309-B09C-4C21-9B24-C92A63E9BC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0E236B-7798-492E-A313-C24460956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923B5-94CF-4FE9-8B5B-0667131DE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5CFEB-D206-44DC-A757-160AE6B11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BCCBA6-5AF7-408D-8A21-49F6F7A72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6848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D6FA-2C18-476F-BD5A-12CCBB97F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3EFFF-0B3D-4B60-A8ED-6B0C7D155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9867D-E8D9-4DCA-88C4-4518D0A8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E5EAB-5B0A-4CBC-B9F7-BC9FA7E59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349AF-EAE2-4162-9329-442747CD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55402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8A2E3-2FF7-40D7-9CC3-194C302C30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31E5F2-1097-49B5-BCF6-FE06285C4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BBA1A-97EE-4108-9B75-7A10D3D2E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802A8-4565-4E82-9BE8-0DAA6AB9B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F259A-BDF2-46A2-9FBB-68A3E4961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40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CC64C-E35D-E31D-B66A-3CDB49E3C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536DC-D238-D22D-5994-3F310D11B2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52EBA5-FAFB-F709-B3E9-D36DDFEF59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A685F-E8B8-686D-4A30-B06AA933E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B4817-7BA6-0BFB-45EC-EDD04A1B4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BA029C-A0D6-0428-1F50-ACE8B5231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7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E291B-E6D2-B05B-A793-0B70FDDC6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5F31A7-CE15-4824-7754-56AA236DD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D2A9B5-D932-B59E-92FF-F09B0D3A7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B5EE8D-935E-95DE-7274-3F7BFC5191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66309-3DDD-71E5-FFCB-CBA97D3318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541301-0BDC-CDDA-ED16-01AB39A15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CAE448-C7F7-6094-4194-37E600770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3BEC39-34EE-143F-6873-D4BFB770F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623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D995-5843-6A32-21BA-979A700A0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AA481F-4A8A-EBCD-82BD-36565462C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20B6F4-7779-D7E0-FA6A-93AC9CA85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EADE1B-19ED-3CA5-3579-AA77F7CBB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78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87236C-C572-50F2-4439-E80341ACE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FAEAAB-05B9-35E8-05F2-3DE53F1AD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0A6001-5380-679D-8AEA-205C52DD7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406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0670A-DB9A-5AF2-130B-CA4E1E9DD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0DF00-13BC-E54E-1993-29ED8E7F0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7A29A1-7CFD-86D8-ADA3-12BCF8136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A7A62-BB9E-FD94-FCAB-ACF48778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F0084-31E8-071F-9D4A-E045ED092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D308C7-CD31-7F29-52E8-2C3AEB40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99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0DD18-2662-969F-CAC2-16170AAC4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2E16AD-65BB-809E-C90D-0964658F56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DDAD04-8D38-79AD-88D3-F6AA24BC3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AFBFE2-E00F-51CC-D875-74D8139DA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4508C-1873-F47B-6AA0-53DD4FA7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38EB1-70CB-588C-4E07-0B924F616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104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A57EBC-4DD2-4311-AE85-67DE02A2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A37DB-3965-C58B-A27D-A5D38C92C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041A9-DBDC-722E-0EE5-BB0F06EE74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DE9F66-7FAC-45AF-924F-DC6A84A972A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49DC4-A9FF-4336-C1E1-D33D006C33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38641-7A78-C78E-FB80-D02C9E56CE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BD7DDF-1C0A-4042-BC12-A61B13A4B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00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4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1DFA3B-7E58-4106-A14A-CD8EC590E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229ED-AF24-43E0-B33F-4A2DB5D94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9EAA0-2DE1-496F-8E2C-8D8134C8BA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1875D-D8E7-4D04-B37C-EC0E66DD48F8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4BD10-5E9F-4F76-ABC9-06FBEBD797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B419A-7E0D-48FA-B966-A284B8675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02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ideo 8" title="Floating Numbers And Letters On Top Of A Book">
            <a:hlinkClick r:id="" action="ppaction://media"/>
            <a:extLst>
              <a:ext uri="{FF2B5EF4-FFF2-40B4-BE49-F238E27FC236}">
                <a16:creationId xmlns:a16="http://schemas.microsoft.com/office/drawing/2014/main" id="{AD0BBF9E-97F7-4458-B74F-4C46D16D63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4298" b="19442"/>
          <a:stretch/>
        </p:blipFill>
        <p:spPr>
          <a:xfrm>
            <a:off x="1" y="-439903"/>
            <a:ext cx="12192000" cy="72979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3BEB0D-A937-449F-AD57-0CE997F64DB7}"/>
              </a:ext>
            </a:extLst>
          </p:cNvPr>
          <p:cNvSpPr txBox="1"/>
          <p:nvPr/>
        </p:nvSpPr>
        <p:spPr>
          <a:xfrm>
            <a:off x="2341318" y="2584147"/>
            <a:ext cx="7509363" cy="29084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AMERICAN INTERNATIONAL UNIVERSITY–BANGLADESH (AIUB)</a:t>
            </a: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FACULTY OF SCIENCE &amp; TECHNOLOGY</a:t>
            </a: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DEPARTMENT OF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CSE</a:t>
            </a:r>
            <a:endParaRPr lang="en-US" sz="1800" b="1" dirty="0">
              <a:solidFill>
                <a:srgbClr val="FFFF00"/>
              </a:solidFill>
              <a:effectLst/>
              <a:highlight>
                <a:srgbClr val="000080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ummer</a:t>
            </a: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 2023-2024</a:t>
            </a: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Section: C, Group: </a:t>
            </a:r>
          </a:p>
          <a:p>
            <a:endParaRPr lang="en-US" dirty="0">
              <a:highlight>
                <a:srgbClr val="00008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F0BAFE-088C-4F12-98ED-9EEBDD99AA99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1116" y="56044"/>
            <a:ext cx="2689765" cy="261659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37F3E3-48F9-6B99-2FFB-FF12ADD7D031}"/>
              </a:ext>
            </a:extLst>
          </p:cNvPr>
          <p:cNvSpPr txBox="1"/>
          <p:nvPr/>
        </p:nvSpPr>
        <p:spPr>
          <a:xfrm>
            <a:off x="349043" y="5852152"/>
            <a:ext cx="11493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Faysal Ahmmed</a:t>
            </a:r>
            <a:r>
              <a:rPr lang="en-US" sz="1600" dirty="0">
                <a:latin typeface="Arial Rounded MT Bold" panose="020F0704030504030204" pitchFamily="34" charset="0"/>
              </a:rPr>
              <a:t>	                    </a:t>
            </a:r>
            <a:r>
              <a:rPr lang="en-US" sz="1600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Asef Rahman </a:t>
            </a:r>
            <a:r>
              <a:rPr lang="en-US" sz="1600" b="1" dirty="0" err="1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Antik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  </a:t>
            </a:r>
            <a:r>
              <a:rPr lang="en-US" sz="1600" dirty="0"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Md. </a:t>
            </a:r>
            <a:r>
              <a:rPr lang="en-US" b="1" dirty="0" err="1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Mirazul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 Hasan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Most. Sayma Khatun</a:t>
            </a:r>
          </a:p>
          <a:p>
            <a:r>
              <a:rPr lang="en-US" sz="1600" dirty="0">
                <a:latin typeface="Arial Rounded MT Bold" panose="020F0704030504030204" pitchFamily="34" charset="0"/>
                <a:ea typeface="Times New Roman" panose="02020603050405020304" pitchFamily="18" charset="0"/>
              </a:rPr>
              <a:t>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22-47069-1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22-47106-1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22-46674-1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22-47035-1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      </a:t>
            </a:r>
            <a:endParaRPr lang="en-US" b="1" dirty="0">
              <a:solidFill>
                <a:srgbClr val="FFFF00"/>
              </a:solidFill>
              <a:highlight>
                <a:srgbClr val="000080"/>
              </a:highlight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806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7" name="Rectangle 5136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 descr="Top 10 Agriculture Drone Companies in India | Semantic Tech - Semantic  Technologies and Agritech Service Pvt Ltd.">
            <a:extLst>
              <a:ext uri="{FF2B5EF4-FFF2-40B4-BE49-F238E27FC236}">
                <a16:creationId xmlns:a16="http://schemas.microsoft.com/office/drawing/2014/main" id="{8C8AF0FC-3779-8621-5148-F12712D3F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/>
          <a:stretch/>
        </p:blipFill>
        <p:spPr bwMode="auto">
          <a:xfrm>
            <a:off x="0" y="1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5139" name="Freeform: Shape 5138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25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22CECC-0889-8549-75FE-FF7E68386170}"/>
              </a:ext>
            </a:extLst>
          </p:cNvPr>
          <p:cNvSpPr txBox="1"/>
          <p:nvPr/>
        </p:nvSpPr>
        <p:spPr>
          <a:xfrm>
            <a:off x="6492728" y="505408"/>
            <a:ext cx="4775162" cy="1242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Conclusion</a:t>
            </a:r>
          </a:p>
        </p:txBody>
      </p:sp>
      <p:sp>
        <p:nvSpPr>
          <p:cNvPr id="5141" name="Freeform: Shape 5140">
            <a:extLst>
              <a:ext uri="{FF2B5EF4-FFF2-40B4-BE49-F238E27FC236}">
                <a16:creationId xmlns:a16="http://schemas.microsoft.com/office/drawing/2014/main" id="{DD0D366F-455D-4298-97E9-89785ADAE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25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4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434" y="399531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1ABD3E-2226-2B7E-F200-161A4B725220}"/>
              </a:ext>
            </a:extLst>
          </p:cNvPr>
          <p:cNvSpPr txBox="1"/>
          <p:nvPr/>
        </p:nvSpPr>
        <p:spPr>
          <a:xfrm>
            <a:off x="6238503" y="1497106"/>
            <a:ext cx="5215400" cy="41515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114300" marR="0" lvl="0" indent="0" algn="just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asis MT Pro" panose="02040504050005020304" pitchFamily="18" charset="0"/>
                <a:ea typeface="+mn-ea"/>
                <a:cs typeface="+mn-cs"/>
              </a:rPr>
              <a:t>Researching drone-based pesticide systems using agile method will benefit requirement changing, replicable results and hypothesis validation through controlled experiments. </a:t>
            </a:r>
          </a:p>
          <a:p>
            <a:pPr marL="114300" marR="0" lvl="0" indent="0" algn="just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masis MT Pro" panose="02040504050005020304" pitchFamily="18" charset="0"/>
              <a:ea typeface="+mn-ea"/>
              <a:cs typeface="+mn-cs"/>
            </a:endParaRPr>
          </a:p>
          <a:p>
            <a:pPr marL="114300" marR="0" lvl="0" indent="0" algn="just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asis MT Pro" panose="02040504050005020304" pitchFamily="18" charset="0"/>
                <a:ea typeface="+mn-ea"/>
                <a:cs typeface="+mn-cs"/>
              </a:rPr>
              <a:t>The mixed-methods approach will integrate quantitative data with qualitative insights to comprehensively address adoption barriers, enhancing decision-making, policies, training, and adoption strategies for sustainable agricultural practices.</a:t>
            </a:r>
          </a:p>
        </p:txBody>
      </p:sp>
    </p:spTree>
    <p:extLst>
      <p:ext uri="{BB962C8B-B14F-4D97-AF65-F5344CB8AC3E}">
        <p14:creationId xmlns:p14="http://schemas.microsoft.com/office/powerpoint/2010/main" val="28304482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EB95F2-8650-9856-0CD4-1B117CF8A25C}"/>
              </a:ext>
            </a:extLst>
          </p:cNvPr>
          <p:cNvSpPr txBox="1"/>
          <p:nvPr/>
        </p:nvSpPr>
        <p:spPr>
          <a:xfrm>
            <a:off x="1872637" y="730250"/>
            <a:ext cx="4978399" cy="31650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Thank you for your patience </a:t>
            </a:r>
          </a:p>
        </p:txBody>
      </p:sp>
      <p:pic>
        <p:nvPicPr>
          <p:cNvPr id="18" name="Graphic 17" descr="Smiling Face with No Fill">
            <a:extLst>
              <a:ext uri="{FF2B5EF4-FFF2-40B4-BE49-F238E27FC236}">
                <a16:creationId xmlns:a16="http://schemas.microsoft.com/office/drawing/2014/main" id="{5F8B2FC8-81E4-45D2-B02E-E7434569A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650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University of Minnesota develops new tool to help farmers make crop input  decisions | University of Minnesota">
            <a:extLst>
              <a:ext uri="{FF2B5EF4-FFF2-40B4-BE49-F238E27FC236}">
                <a16:creationId xmlns:a16="http://schemas.microsoft.com/office/drawing/2014/main" id="{6CEDEA38-4C04-67C7-BCBA-C29661BDA5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0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8315C59-7374-0B8B-30B3-7A104DE061B5}"/>
              </a:ext>
            </a:extLst>
          </p:cNvPr>
          <p:cNvGrpSpPr/>
          <p:nvPr/>
        </p:nvGrpSpPr>
        <p:grpSpPr>
          <a:xfrm>
            <a:off x="-352056" y="129614"/>
            <a:ext cx="12926395" cy="4919655"/>
            <a:chOff x="-257786" y="82479"/>
            <a:chExt cx="12926395" cy="4919655"/>
          </a:xfrm>
        </p:grpSpPr>
        <p:pic>
          <p:nvPicPr>
            <p:cNvPr id="9" name="Picture 8" descr="A drone with propellers and a bucket&#10;&#10;Description automatically generated">
              <a:extLst>
                <a:ext uri="{FF2B5EF4-FFF2-40B4-BE49-F238E27FC236}">
                  <a16:creationId xmlns:a16="http://schemas.microsoft.com/office/drawing/2014/main" id="{F4AE5B7B-51C4-9EAD-0DB9-FAEEE87F0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455640">
              <a:off x="7193286" y="82479"/>
              <a:ext cx="5475323" cy="2834742"/>
            </a:xfrm>
            <a:prstGeom prst="rect">
              <a:avLst/>
            </a:prstGeom>
          </p:spPr>
        </p:pic>
        <p:pic>
          <p:nvPicPr>
            <p:cNvPr id="22" name="Picture 21" descr="A green screen with black border&#10;&#10;Description automatically generated">
              <a:extLst>
                <a:ext uri="{FF2B5EF4-FFF2-40B4-BE49-F238E27FC236}">
                  <a16:creationId xmlns:a16="http://schemas.microsoft.com/office/drawing/2014/main" id="{D114CADB-42D8-6DBC-92D7-5C3ECACD9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9188" y="2273840"/>
              <a:ext cx="7827894" cy="2728294"/>
            </a:xfrm>
            <a:prstGeom prst="rect">
              <a:avLst/>
            </a:prstGeom>
          </p:spPr>
        </p:pic>
        <p:pic>
          <p:nvPicPr>
            <p:cNvPr id="13" name="Picture 12" descr="A drone flying in the sky&#10;&#10;Description automatically generated">
              <a:extLst>
                <a:ext uri="{FF2B5EF4-FFF2-40B4-BE49-F238E27FC236}">
                  <a16:creationId xmlns:a16="http://schemas.microsoft.com/office/drawing/2014/main" id="{1100A5B1-64AC-143B-CFD9-2A7B8762B9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57786" y="1239233"/>
              <a:ext cx="4509285" cy="202016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1AC8437-C839-257B-2A26-E78395CCDFC4}"/>
                </a:ext>
              </a:extLst>
            </p:cNvPr>
            <p:cNvSpPr txBox="1"/>
            <p:nvPr/>
          </p:nvSpPr>
          <p:spPr>
            <a:xfrm>
              <a:off x="2393784" y="2581103"/>
              <a:ext cx="7814960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Berlin Sans FB Demi" panose="020E0802020502020306" pitchFamily="34" charset="0"/>
                </a:rPr>
                <a:t>Identifying and Overcoming Barriers to the Adoption of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Berlin Sans FB Demi" panose="020E0802020502020306" pitchFamily="34" charset="0"/>
                </a:rPr>
                <a:t>Drone-Based Pesticide Systems for Small and Medium-Sized Farms</a:t>
              </a:r>
              <a:endParaRPr lang="en-US" sz="3200" kern="100" dirty="0">
                <a:solidFill>
                  <a:srgbClr val="FFFF00"/>
                </a:solidFill>
                <a:effectLst/>
                <a:latin typeface="Algerian" panose="04020705040A02060702" pitchFamily="82" charset="0"/>
                <a:ea typeface="ADLaM Display" panose="020F0502020204030204" pitchFamily="2" charset="0"/>
                <a:cs typeface="ADLaM Display" panose="020F0502020204030204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56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4B5A5DE-743F-997D-6337-2C6FEC8E339B}"/>
              </a:ext>
            </a:extLst>
          </p:cNvPr>
          <p:cNvGraphicFramePr>
            <a:graphicFrameLocks noGrp="1"/>
          </p:cNvGraphicFramePr>
          <p:nvPr/>
        </p:nvGraphicFramePr>
        <p:xfrm>
          <a:off x="12376759" y="1995724"/>
          <a:ext cx="2861760" cy="2950123"/>
        </p:xfrm>
        <a:graphic>
          <a:graphicData uri="http://schemas.openxmlformats.org/drawingml/2006/table">
            <a:tbl>
              <a:tblPr firstRow="1" firstCol="1" bandRow="1">
                <a:tableStyleId>{46F890A9-2807-4EBB-B81D-B2AA78EC7F39}</a:tableStyleId>
              </a:tblPr>
              <a:tblGrid>
                <a:gridCol w="953920">
                  <a:extLst>
                    <a:ext uri="{9D8B030D-6E8A-4147-A177-3AD203B41FA5}">
                      <a16:colId xmlns:a16="http://schemas.microsoft.com/office/drawing/2014/main" val="3844983502"/>
                    </a:ext>
                  </a:extLst>
                </a:gridCol>
                <a:gridCol w="953920">
                  <a:extLst>
                    <a:ext uri="{9D8B030D-6E8A-4147-A177-3AD203B41FA5}">
                      <a16:colId xmlns:a16="http://schemas.microsoft.com/office/drawing/2014/main" val="774239656"/>
                    </a:ext>
                  </a:extLst>
                </a:gridCol>
                <a:gridCol w="953920">
                  <a:extLst>
                    <a:ext uri="{9D8B030D-6E8A-4147-A177-3AD203B41FA5}">
                      <a16:colId xmlns:a16="http://schemas.microsoft.com/office/drawing/2014/main" val="1716976420"/>
                    </a:ext>
                  </a:extLst>
                </a:gridCol>
              </a:tblGrid>
              <a:tr h="28811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Aspect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Drone-Based Systems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Traditional Methods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3241271"/>
                  </a:ext>
                </a:extLst>
              </a:tr>
              <a:tr h="35279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Precision &amp; Accuracy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High precision, reduced waste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Less precise, higher waste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26094744"/>
                  </a:ext>
                </a:extLst>
              </a:tr>
              <a:tr h="35279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Efficiency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Fast, real-time monitoring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Slow, labor-intensive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66451"/>
                  </a:ext>
                </a:extLst>
              </a:tr>
              <a:tr h="28811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Environmental Impact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Minimal contamination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Higher risk of drift/runoff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0682685"/>
                  </a:ext>
                </a:extLst>
              </a:tr>
              <a:tr h="58318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Cost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High initial cost, long-term savings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Lower initial cost, higher long-term costs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14981796"/>
                  </a:ext>
                </a:extLst>
              </a:tr>
              <a:tr h="43565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Adoption Barriers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Training, regulations, initial cost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Easier to implement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21116057"/>
                  </a:ext>
                </a:extLst>
              </a:tr>
              <a:tr h="43565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Technological Integration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Integrates with smart farming tech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Limited integration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2908074"/>
                  </a:ext>
                </a:extLst>
              </a:tr>
            </a:tbl>
          </a:graphicData>
        </a:graphic>
      </p:graphicFrame>
      <p:pic>
        <p:nvPicPr>
          <p:cNvPr id="19" name="Picture 6" descr="A group of people spraying pesticides&#10;&#10;Description automatically generated">
            <a:extLst>
              <a:ext uri="{FF2B5EF4-FFF2-40B4-BE49-F238E27FC236}">
                <a16:creationId xmlns:a16="http://schemas.microsoft.com/office/drawing/2014/main" id="{57561DA4-9594-7869-3B5E-0E197F9C58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8" r="30108"/>
          <a:stretch/>
        </p:blipFill>
        <p:spPr bwMode="auto">
          <a:xfrm>
            <a:off x="6096020" y="10"/>
            <a:ext cx="6095980" cy="685799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group of drones flying over a field&#10;&#10;Description automatically generated">
            <a:extLst>
              <a:ext uri="{FF2B5EF4-FFF2-40B4-BE49-F238E27FC236}">
                <a16:creationId xmlns:a16="http://schemas.microsoft.com/office/drawing/2014/main" id="{DBDC9815-2744-6A8A-FD38-DB06D89202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9" r="20577"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Lightning Bolt 7">
            <a:extLst>
              <a:ext uri="{FF2B5EF4-FFF2-40B4-BE49-F238E27FC236}">
                <a16:creationId xmlns:a16="http://schemas.microsoft.com/office/drawing/2014/main" id="{C65F1C40-DB6C-330A-1C6C-E63850876962}"/>
              </a:ext>
            </a:extLst>
          </p:cNvPr>
          <p:cNvSpPr/>
          <p:nvPr/>
        </p:nvSpPr>
        <p:spPr>
          <a:xfrm rot="21279827">
            <a:off x="4537871" y="2263878"/>
            <a:ext cx="1666568" cy="2330245"/>
          </a:xfrm>
          <a:prstGeom prst="lightningBolt">
            <a:avLst/>
          </a:prstGeom>
          <a:solidFill>
            <a:srgbClr val="FFC000"/>
          </a:solidFill>
          <a:ln w="34925"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ghtning Bolt 8">
            <a:extLst>
              <a:ext uri="{FF2B5EF4-FFF2-40B4-BE49-F238E27FC236}">
                <a16:creationId xmlns:a16="http://schemas.microsoft.com/office/drawing/2014/main" id="{461FF99B-B515-4DEC-F09B-02C5D3333119}"/>
              </a:ext>
            </a:extLst>
          </p:cNvPr>
          <p:cNvSpPr/>
          <p:nvPr/>
        </p:nvSpPr>
        <p:spPr>
          <a:xfrm flipH="1">
            <a:off x="5898574" y="2193889"/>
            <a:ext cx="1666568" cy="2330245"/>
          </a:xfrm>
          <a:prstGeom prst="lightningBolt">
            <a:avLst/>
          </a:prstGeom>
          <a:solidFill>
            <a:srgbClr val="FFC000"/>
          </a:solidFill>
          <a:ln w="34925"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B55ACA1E-0F3C-460F-3DF9-0A17465D3B5A}"/>
              </a:ext>
            </a:extLst>
          </p:cNvPr>
          <p:cNvSpPr/>
          <p:nvPr/>
        </p:nvSpPr>
        <p:spPr>
          <a:xfrm>
            <a:off x="5262716" y="2539180"/>
            <a:ext cx="1666568" cy="1863213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RelaxedModerately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rgbClr val="FF0000"/>
                </a:solidFill>
                <a:latin typeface="Algerian" panose="04020705040A02060702" pitchFamily="82" charset="0"/>
              </a:rPr>
              <a:t>VS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4BC3BA-AF65-D50D-55DF-FD9457C81806}"/>
              </a:ext>
            </a:extLst>
          </p:cNvPr>
          <p:cNvSpPr txBox="1"/>
          <p:nvPr/>
        </p:nvSpPr>
        <p:spPr>
          <a:xfrm>
            <a:off x="589936" y="29499"/>
            <a:ext cx="11356258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Done Based Pesticide                     </a:t>
            </a:r>
            <a:r>
              <a:rPr lang="en-US" sz="3200" kern="12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Traditional Pesticide</a:t>
            </a:r>
          </a:p>
        </p:txBody>
      </p:sp>
    </p:spTree>
    <p:extLst>
      <p:ext uri="{BB962C8B-B14F-4D97-AF65-F5344CB8AC3E}">
        <p14:creationId xmlns:p14="http://schemas.microsoft.com/office/powerpoint/2010/main" val="3332667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A group of people spraying pesticides&#10;&#10;Description automatically generated">
            <a:extLst>
              <a:ext uri="{FF2B5EF4-FFF2-40B4-BE49-F238E27FC236}">
                <a16:creationId xmlns:a16="http://schemas.microsoft.com/office/drawing/2014/main" id="{FE871B1D-9B3F-5D80-F629-25F2065235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8" r="30108"/>
          <a:stretch/>
        </p:blipFill>
        <p:spPr bwMode="auto">
          <a:xfrm>
            <a:off x="6096020" y="10"/>
            <a:ext cx="6095980" cy="6857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group of drones flying over a field&#10;&#10;Description automatically generated">
            <a:extLst>
              <a:ext uri="{FF2B5EF4-FFF2-40B4-BE49-F238E27FC236}">
                <a16:creationId xmlns:a16="http://schemas.microsoft.com/office/drawing/2014/main" id="{CD5560D5-8C9D-C0F2-7CDE-062049041D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9" r="20577"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34BC3BA-AF65-D50D-55DF-FD9457C81806}"/>
              </a:ext>
            </a:extLst>
          </p:cNvPr>
          <p:cNvSpPr txBox="1"/>
          <p:nvPr/>
        </p:nvSpPr>
        <p:spPr>
          <a:xfrm>
            <a:off x="676951" y="99863"/>
            <a:ext cx="11356258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Done Based Pesticide                     </a:t>
            </a:r>
            <a:r>
              <a:rPr lang="en-US" sz="3200" kern="12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Traditional Pesticide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0E20150-879F-109C-29AC-2D3815DCE606}"/>
              </a:ext>
            </a:extLst>
          </p:cNvPr>
          <p:cNvGraphicFramePr>
            <a:graphicFrameLocks noGrp="1"/>
          </p:cNvGraphicFramePr>
          <p:nvPr/>
        </p:nvGraphicFramePr>
        <p:xfrm>
          <a:off x="1647399" y="1282031"/>
          <a:ext cx="9415362" cy="4981639"/>
        </p:xfrm>
        <a:graphic>
          <a:graphicData uri="http://schemas.openxmlformats.org/drawingml/2006/table">
            <a:tbl>
              <a:tblPr firstRow="1" firstCol="1" bandRow="1">
                <a:tableStyleId>{46F890A9-2807-4EBB-B81D-B2AA78EC7F39}</a:tableStyleId>
              </a:tblPr>
              <a:tblGrid>
                <a:gridCol w="3138454">
                  <a:extLst>
                    <a:ext uri="{9D8B030D-6E8A-4147-A177-3AD203B41FA5}">
                      <a16:colId xmlns:a16="http://schemas.microsoft.com/office/drawing/2014/main" val="3844983502"/>
                    </a:ext>
                  </a:extLst>
                </a:gridCol>
                <a:gridCol w="3138454">
                  <a:extLst>
                    <a:ext uri="{9D8B030D-6E8A-4147-A177-3AD203B41FA5}">
                      <a16:colId xmlns:a16="http://schemas.microsoft.com/office/drawing/2014/main" val="774239656"/>
                    </a:ext>
                  </a:extLst>
                </a:gridCol>
                <a:gridCol w="3138454">
                  <a:extLst>
                    <a:ext uri="{9D8B030D-6E8A-4147-A177-3AD203B41FA5}">
                      <a16:colId xmlns:a16="http://schemas.microsoft.com/office/drawing/2014/main" val="1716976420"/>
                    </a:ext>
                  </a:extLst>
                </a:gridCol>
              </a:tblGrid>
              <a:tr h="3806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Aspect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Drone-Based Systems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Traditional Methods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3241271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kern="0" dirty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Precision &amp; Accuracy</a:t>
                      </a:r>
                      <a:endParaRPr lang="en-US" sz="2200" b="1" kern="100" dirty="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High precision, reduced waste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>
                          <a:effectLst/>
                          <a:latin typeface="Abadi" panose="020B0604020104020204" pitchFamily="34" charset="0"/>
                        </a:rPr>
                        <a:t>Less precise, higher waste</a:t>
                      </a:r>
                      <a:endParaRPr lang="en-US" sz="22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26094744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Efficiency</a:t>
                      </a:r>
                      <a:endParaRPr lang="en-US" sz="2200" b="0" kern="100" dirty="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Fast, real-time monitoring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Slow, labor-intensive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66451"/>
                  </a:ext>
                </a:extLst>
              </a:tr>
              <a:tr h="3806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Environmental Impact</a:t>
                      </a:r>
                      <a:endParaRPr lang="en-US" sz="2200" b="0" kern="10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Minimal contamination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Higher risk of pesticide drift or runoff.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0682685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Cost</a:t>
                      </a:r>
                      <a:endParaRPr lang="en-US" sz="2200" b="0" kern="100" dirty="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High initial cost, long-term savings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Lower initial cost, higher long-term costs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14981796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Adoption Barriers</a:t>
                      </a:r>
                      <a:endParaRPr lang="en-US" sz="2200" b="0" kern="100" dirty="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Training, regulations, initial cost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Easier to implement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21116057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Technological Integration</a:t>
                      </a:r>
                      <a:endParaRPr lang="en-US" sz="2200" b="0" kern="100" dirty="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Integrates with smart farming tech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Limited integration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2908074"/>
                  </a:ext>
                </a:extLst>
              </a:tr>
            </a:tbl>
          </a:graphicData>
        </a:graphic>
      </p:graphicFrame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2DF4BD5D-3DC6-00CC-8026-374A0DF91E93}"/>
              </a:ext>
            </a:extLst>
          </p:cNvPr>
          <p:cNvSpPr/>
          <p:nvPr/>
        </p:nvSpPr>
        <p:spPr>
          <a:xfrm rot="20209013">
            <a:off x="5652131" y="130343"/>
            <a:ext cx="878495" cy="400925"/>
          </a:xfrm>
          <a:prstGeom prst="flowChartConnector">
            <a:avLst/>
          </a:prstGeom>
          <a:gradFill flip="none" rotWithShape="1">
            <a:gsLst>
              <a:gs pos="0">
                <a:schemeClr val="accent6">
                  <a:lumMod val="100000"/>
                </a:schemeClr>
              </a:gs>
              <a:gs pos="48000">
                <a:schemeClr val="tx1">
                  <a:lumMod val="65000"/>
                  <a:lumOff val="35000"/>
                </a:schemeClr>
              </a:gs>
              <a:gs pos="97000">
                <a:srgbClr val="FF0000">
                  <a:lumMod val="100000"/>
                </a:srgbClr>
              </a:gs>
            </a:gsLst>
            <a:lin ang="0" scaled="1"/>
            <a:tileRect/>
          </a:gradFill>
          <a:ln w="34925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lgerian" panose="04020705040A02060702" pitchFamily="82" charset="0"/>
              </a:rPr>
              <a:t>VS</a:t>
            </a:r>
            <a:endParaRPr lang="en-US" sz="32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11" name="Lightning Bolt 10">
            <a:extLst>
              <a:ext uri="{FF2B5EF4-FFF2-40B4-BE49-F238E27FC236}">
                <a16:creationId xmlns:a16="http://schemas.microsoft.com/office/drawing/2014/main" id="{F664C5A6-A419-0F1F-34E3-FB6F8498EC94}"/>
              </a:ext>
            </a:extLst>
          </p:cNvPr>
          <p:cNvSpPr/>
          <p:nvPr/>
        </p:nvSpPr>
        <p:spPr>
          <a:xfrm rot="21279827">
            <a:off x="12137954" y="6762796"/>
            <a:ext cx="1666568" cy="2330245"/>
          </a:xfrm>
          <a:prstGeom prst="lightningBolt">
            <a:avLst/>
          </a:prstGeom>
          <a:solidFill>
            <a:srgbClr val="FFC000"/>
          </a:solidFill>
          <a:ln w="34925"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6DC86A6B-D701-923A-11F9-9F614BCD1462}"/>
              </a:ext>
            </a:extLst>
          </p:cNvPr>
          <p:cNvSpPr/>
          <p:nvPr/>
        </p:nvSpPr>
        <p:spPr>
          <a:xfrm flipH="1">
            <a:off x="-3322789" y="6095329"/>
            <a:ext cx="1666568" cy="2330245"/>
          </a:xfrm>
          <a:prstGeom prst="lightningBolt">
            <a:avLst/>
          </a:prstGeom>
          <a:solidFill>
            <a:srgbClr val="FFC000"/>
          </a:solidFill>
          <a:ln w="34925"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3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 descr="A person holding a tablet and looking at a drone flying over a field&#10;&#10;Description automatically generated">
            <a:extLst>
              <a:ext uri="{FF2B5EF4-FFF2-40B4-BE49-F238E27FC236}">
                <a16:creationId xmlns:a16="http://schemas.microsoft.com/office/drawing/2014/main" id="{C0EC30D1-0D18-599B-A1CF-6B422CF915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1"/>
          <a:stretch/>
        </p:blipFill>
        <p:spPr>
          <a:xfrm>
            <a:off x="3515547" y="0"/>
            <a:ext cx="8676451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0A9702-EDE3-3E89-0F90-71200ADF1E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083" y="199768"/>
            <a:ext cx="6448929" cy="11247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b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Research Question and Objectives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F6DD94-6C1B-61AA-18E5-449DB0FC1ABF}"/>
              </a:ext>
            </a:extLst>
          </p:cNvPr>
          <p:cNvSpPr txBox="1"/>
          <p:nvPr/>
        </p:nvSpPr>
        <p:spPr>
          <a:xfrm>
            <a:off x="321576" y="962738"/>
            <a:ext cx="6993624" cy="15901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Primary Research Question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are some ways to make it easier for small and medium-sized farms to adopt drone-based pesticide systems?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72C181-637D-62C6-FD74-4E9392FB4C64}"/>
              </a:ext>
            </a:extLst>
          </p:cNvPr>
          <p:cNvSpPr txBox="1"/>
          <p:nvPr/>
        </p:nvSpPr>
        <p:spPr>
          <a:xfrm>
            <a:off x="321576" y="2759130"/>
            <a:ext cx="6993624" cy="409887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Specific Aims/Objectives</a:t>
            </a:r>
          </a:p>
          <a:p>
            <a:pPr marL="685800" marR="0" lvl="0" indent="-68580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55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understand </a:t>
            </a:r>
            <a:r>
              <a:rPr kumimoji="0" lang="en-US" sz="5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economic barriers that small to medium-sized farmers face in adopting drone-based pesticide systems.</a:t>
            </a:r>
          </a:p>
          <a:p>
            <a:pPr marL="685800" marR="0" lvl="0" indent="-68580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55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describe </a:t>
            </a:r>
            <a:r>
              <a:rPr kumimoji="0" lang="en-US" sz="5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challenges associated with the use of UAVs in agriculture and propose potential solutions.</a:t>
            </a:r>
          </a:p>
          <a:p>
            <a:pPr marL="685800" marR="0" lvl="0" indent="-68580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55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investigate </a:t>
            </a:r>
            <a:r>
              <a:rPr kumimoji="0" lang="en-US" sz="5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effectiveness of training programs in enhancing the skills required for operating drone-based pesticide systems.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3414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5432779E-E348-DE30-E0D0-16463371962F}"/>
              </a:ext>
            </a:extLst>
          </p:cNvPr>
          <p:cNvSpPr txBox="1"/>
          <p:nvPr/>
        </p:nvSpPr>
        <p:spPr>
          <a:xfrm>
            <a:off x="1528910" y="300736"/>
            <a:ext cx="6607218" cy="9510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defTabSz="457200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2800" b="0" i="0" u="none" strike="noStrike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Research Methodology Selection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BF1AD0-D2B3-A9F4-FE43-A1B3E3232F0E}"/>
              </a:ext>
            </a:extLst>
          </p:cNvPr>
          <p:cNvSpPr txBox="1"/>
          <p:nvPr/>
        </p:nvSpPr>
        <p:spPr>
          <a:xfrm>
            <a:off x="1528910" y="1751175"/>
            <a:ext cx="4770289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Agile Method- Research Structure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latin typeface="Amasis MT Pro" panose="02040504050005020304" pitchFamily="18" charset="0"/>
              </a:rPr>
              <a:t>Requirements Gathering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latin typeface="Amasis MT Pro" panose="02040504050005020304" pitchFamily="18" charset="0"/>
              </a:rPr>
              <a:t>Iteration Planning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latin typeface="Amasis MT Pro" panose="02040504050005020304" pitchFamily="18" charset="0"/>
              </a:rPr>
              <a:t>Development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latin typeface="Amasis MT Pro" panose="02040504050005020304" pitchFamily="18" charset="0"/>
              </a:rPr>
              <a:t>Testing and Feedback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000" dirty="0">
                <a:latin typeface="Amasis MT Pro" panose="02040504050005020304" pitchFamily="18" charset="0"/>
              </a:rPr>
              <a:t>Review and Retrospective</a:t>
            </a:r>
          </a:p>
          <a:p>
            <a:pPr lvl="1"/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Mixed Method- Data Collection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/>
              <a:t>Survey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/>
              <a:t>Interview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/>
              <a:t>Case Studies</a:t>
            </a:r>
          </a:p>
        </p:txBody>
      </p:sp>
    </p:spTree>
    <p:extLst>
      <p:ext uri="{BB962C8B-B14F-4D97-AF65-F5344CB8AC3E}">
        <p14:creationId xmlns:p14="http://schemas.microsoft.com/office/powerpoint/2010/main" val="3987803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5432779E-E348-DE30-E0D0-16463371962F}"/>
              </a:ext>
            </a:extLst>
          </p:cNvPr>
          <p:cNvSpPr txBox="1"/>
          <p:nvPr/>
        </p:nvSpPr>
        <p:spPr>
          <a:xfrm>
            <a:off x="1528910" y="402336"/>
            <a:ext cx="4453298" cy="95104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marL="0" marR="0" lvl="0" indent="0" defTabSz="457200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2800" b="0" i="0" u="none" strike="noStrike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Flowchart of the</a:t>
            </a:r>
          </a:p>
          <a:p>
            <a:pPr marL="0" marR="0" lvl="0" indent="0" defTabSz="457200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2800" b="0" i="0" u="none" strike="noStrike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Research Methodology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581971-6848-1D28-49A2-8F7643E1CE89}"/>
              </a:ext>
            </a:extLst>
          </p:cNvPr>
          <p:cNvGrpSpPr/>
          <p:nvPr/>
        </p:nvGrpSpPr>
        <p:grpSpPr>
          <a:xfrm>
            <a:off x="1787820" y="1812618"/>
            <a:ext cx="8884779" cy="3708249"/>
            <a:chOff x="1800012" y="1698826"/>
            <a:chExt cx="8884779" cy="3708249"/>
          </a:xfrm>
        </p:grpSpPr>
        <p:pic>
          <p:nvPicPr>
            <p:cNvPr id="3" name="Picture 2" descr="A diagram of a flowchart&#10;&#10;Description automatically generated">
              <a:extLst>
                <a:ext uri="{FF2B5EF4-FFF2-40B4-BE49-F238E27FC236}">
                  <a16:creationId xmlns:a16="http://schemas.microsoft.com/office/drawing/2014/main" id="{D4AD6354-139B-453D-29A1-7185191CF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348" t="3851" r="111" b="46714"/>
            <a:stretch/>
          </p:blipFill>
          <p:spPr>
            <a:xfrm>
              <a:off x="1800012" y="1698826"/>
              <a:ext cx="4098037" cy="3708249"/>
            </a:xfrm>
            <a:prstGeom prst="rect">
              <a:avLst/>
            </a:prstGeom>
          </p:spPr>
        </p:pic>
        <p:pic>
          <p:nvPicPr>
            <p:cNvPr id="2" name="Picture 1" descr="A diagram of a flowchart&#10;&#10;Description automatically generated">
              <a:extLst>
                <a:ext uri="{FF2B5EF4-FFF2-40B4-BE49-F238E27FC236}">
                  <a16:creationId xmlns:a16="http://schemas.microsoft.com/office/drawing/2014/main" id="{A9294D96-4F77-228F-2CDD-A1643DD4F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348" t="54587" r="111" b="4591"/>
            <a:stretch/>
          </p:blipFill>
          <p:spPr>
            <a:xfrm>
              <a:off x="6586754" y="2084832"/>
              <a:ext cx="4098037" cy="3062221"/>
            </a:xfrm>
            <a:prstGeom prst="rect">
              <a:avLst/>
            </a:prstGeom>
          </p:spPr>
        </p:pic>
        <p:cxnSp>
          <p:nvCxnSpPr>
            <p:cNvPr id="6" name="Connector: Elbow 5">
              <a:extLst>
                <a:ext uri="{FF2B5EF4-FFF2-40B4-BE49-F238E27FC236}">
                  <a16:creationId xmlns:a16="http://schemas.microsoft.com/office/drawing/2014/main" id="{DDF4848B-F66E-95BA-96BA-E0BB7195EF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24866" y="2279904"/>
              <a:ext cx="3834174" cy="3127171"/>
            </a:xfrm>
            <a:prstGeom prst="bentConnector3">
              <a:avLst>
                <a:gd name="adj1" fmla="val 67171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155507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50F5DD-6DE8-0078-BD33-F47C25B57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108" y="1538847"/>
            <a:ext cx="9687784" cy="37559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32B830-91F1-6CD4-49E3-5AE6EE267867}"/>
              </a:ext>
            </a:extLst>
          </p:cNvPr>
          <p:cNvSpPr txBox="1"/>
          <p:nvPr/>
        </p:nvSpPr>
        <p:spPr>
          <a:xfrm>
            <a:off x="1610058" y="705002"/>
            <a:ext cx="1809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Schedule</a:t>
            </a:r>
          </a:p>
        </p:txBody>
      </p:sp>
    </p:spTree>
    <p:extLst>
      <p:ext uri="{BB962C8B-B14F-4D97-AF65-F5344CB8AC3E}">
        <p14:creationId xmlns:p14="http://schemas.microsoft.com/office/powerpoint/2010/main" val="2995524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41D049E-2C7B-4131-B81E-E5B643BD6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35463-D121-4B16-AB61-D492DD3F0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DDE9209-0473-3F7D-1F9A-FA550046C2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2195392"/>
              </p:ext>
            </p:extLst>
          </p:nvPr>
        </p:nvGraphicFramePr>
        <p:xfrm>
          <a:off x="643467" y="643467"/>
          <a:ext cx="10905066" cy="5571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237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402</Words>
  <Application>Microsoft Office PowerPoint</Application>
  <PresentationFormat>Widescreen</PresentationFormat>
  <Paragraphs>97</Paragraphs>
  <Slides>11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9" baseType="lpstr">
      <vt:lpstr>Abadi</vt:lpstr>
      <vt:lpstr>ADLaM Display</vt:lpstr>
      <vt:lpstr>Algerian</vt:lpstr>
      <vt:lpstr>Amasis MT Pro</vt:lpstr>
      <vt:lpstr>Aptos</vt:lpstr>
      <vt:lpstr>Aptos Display</vt:lpstr>
      <vt:lpstr>Arial</vt:lpstr>
      <vt:lpstr>Arial Rounded MT Bold</vt:lpstr>
      <vt:lpstr>Berlin Sans FB Demi</vt:lpstr>
      <vt:lpstr>Calibri</vt:lpstr>
      <vt:lpstr>Calibri Light</vt:lpstr>
      <vt:lpstr>Century Gothic</vt:lpstr>
      <vt:lpstr>Times New Roman</vt:lpstr>
      <vt:lpstr>Wingdings</vt:lpstr>
      <vt:lpstr>Wingdings 3</vt:lpstr>
      <vt:lpstr>Office Theme</vt:lpstr>
      <vt:lpstr>Wisp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Mirazul Hasan Himel</dc:creator>
  <cp:lastModifiedBy>ASEF RAHMAN ANTIK</cp:lastModifiedBy>
  <cp:revision>11</cp:revision>
  <dcterms:created xsi:type="dcterms:W3CDTF">2024-09-22T12:43:58Z</dcterms:created>
  <dcterms:modified xsi:type="dcterms:W3CDTF">2024-09-23T08:50:58Z</dcterms:modified>
</cp:coreProperties>
</file>

<file path=docProps/thumbnail.jpeg>
</file>